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21983" y="550783"/>
            <a:ext cx="13329166" cy="1666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8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0450"/>
              <a:buFont typeface="Merriweather"/>
              <a:buNone/>
            </a:pPr>
            <a:r>
              <a:rPr b="1" i="0" lang="en-US" sz="104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Data Types</a:t>
            </a:r>
            <a:endParaRPr b="0" i="0" sz="104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1983" y="2483406"/>
            <a:ext cx="10239018" cy="4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750"/>
              <a:buFont typeface="Merriweather"/>
              <a:buNone/>
            </a:pPr>
            <a:r>
              <a:rPr b="0" i="0" lang="en-US" sz="27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Understanding the Building Blocks of Python Programming</a:t>
            </a:r>
            <a:endParaRPr b="0" i="0" sz="27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21983" y="3194209"/>
            <a:ext cx="13386435" cy="568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621983" y="4029432"/>
            <a:ext cx="3531751" cy="333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050"/>
              <a:buFont typeface="Merriweather"/>
              <a:buNone/>
            </a:pPr>
            <a:r>
              <a:rPr b="0" i="0" lang="en-US" sz="20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United University Prayagraj</a:t>
            </a:r>
            <a:endParaRPr b="0" i="0" sz="20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621983" y="4629150"/>
            <a:ext cx="13386435" cy="568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621983" y="5464373"/>
            <a:ext cx="2221468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</a:t>
            </a:r>
            <a:endParaRPr b="0" i="0" sz="17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621983" y="6008608"/>
            <a:ext cx="13386435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Char char="•"/>
            </a:pPr>
            <a:r>
              <a:rPr b="0" i="0" lang="en-US" sz="13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ANUSHKA RANJAN</a:t>
            </a:r>
            <a:endParaRPr b="0" i="0" sz="13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621983" y="6355080"/>
            <a:ext cx="13386435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Char char="•"/>
            </a:pPr>
            <a:r>
              <a:rPr b="0" i="0" lang="en-US" sz="13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ANCHAL SINGH</a:t>
            </a:r>
            <a:endParaRPr b="0" i="0" sz="13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621983" y="6701552"/>
            <a:ext cx="13386435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Char char="•"/>
            </a:pPr>
            <a:r>
              <a:rPr b="0" i="0" lang="en-US" sz="13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AKSHARA TRIPATHI</a:t>
            </a:r>
            <a:endParaRPr b="0" i="0" sz="135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621983" y="7048024"/>
            <a:ext cx="13386435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Char char="•"/>
            </a:pPr>
            <a:r>
              <a:rPr b="0" i="0" lang="en-US" sz="13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AISHWARYA KESHARWANI</a:t>
            </a:r>
            <a:endParaRPr b="0" i="0" sz="13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621983" y="7394496"/>
            <a:ext cx="13386435" cy="284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50"/>
              <a:buFont typeface="Merriweather"/>
              <a:buChar char="•"/>
            </a:pPr>
            <a:r>
              <a:rPr b="0" i="0" lang="en-US" sz="13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DRISHTI AGRAWAL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157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/>
          <p:nvPr/>
        </p:nvSpPr>
        <p:spPr>
          <a:xfrm>
            <a:off x="0" y="0"/>
            <a:ext cx="14630400" cy="1157609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431840" y="339328"/>
            <a:ext cx="5484852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Types: Summary &amp; Comparison</a:t>
            </a:r>
            <a:endParaRPr b="0" i="0" sz="2400" u="none" cap="none" strike="noStrike"/>
          </a:p>
        </p:txBody>
      </p:sp>
      <p:sp>
        <p:nvSpPr>
          <p:cNvPr id="250" name="Google Shape;250;p22"/>
          <p:cNvSpPr/>
          <p:nvPr/>
        </p:nvSpPr>
        <p:spPr>
          <a:xfrm>
            <a:off x="431840" y="909876"/>
            <a:ext cx="13766721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Understanding Python's core data types is fundamental to writing efficient, robust, and readable code. Each type serves a distinct purpose, offering unique characteristics regarding mutability, order, and optimal use cases.</a:t>
            </a:r>
            <a:endParaRPr b="0" i="0" sz="950" u="none" cap="none" strike="noStrike"/>
          </a:p>
        </p:txBody>
      </p:sp>
      <p:sp>
        <p:nvSpPr>
          <p:cNvPr id="251" name="Google Shape;251;p22"/>
          <p:cNvSpPr/>
          <p:nvPr/>
        </p:nvSpPr>
        <p:spPr>
          <a:xfrm>
            <a:off x="431840" y="1246227"/>
            <a:ext cx="13766721" cy="2900363"/>
          </a:xfrm>
          <a:prstGeom prst="roundRect">
            <a:avLst>
              <a:gd fmla="val 1787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439460" y="1253847"/>
            <a:ext cx="13751481" cy="3606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563047" y="1335405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Integer (int)</a:t>
            </a:r>
            <a:endParaRPr b="0" i="0" sz="950" u="none" cap="none" strike="noStrike"/>
          </a:p>
        </p:txBody>
      </p:sp>
      <p:sp>
        <p:nvSpPr>
          <p:cNvPr id="254" name="Google Shape;254;p22"/>
          <p:cNvSpPr/>
          <p:nvPr/>
        </p:nvSpPr>
        <p:spPr>
          <a:xfrm>
            <a:off x="3042047" y="1335405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Immutable</a:t>
            </a:r>
            <a:endParaRPr b="0" i="0" sz="950" u="none" cap="none" strike="noStrike"/>
          </a:p>
        </p:txBody>
      </p:sp>
      <p:sp>
        <p:nvSpPr>
          <p:cNvPr id="255" name="Google Shape;255;p22"/>
          <p:cNvSpPr/>
          <p:nvPr/>
        </p:nvSpPr>
        <p:spPr>
          <a:xfrm>
            <a:off x="5792272" y="1335405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N/A</a:t>
            </a:r>
            <a:endParaRPr b="0" i="0" sz="950" u="none" cap="none" strike="noStrike"/>
          </a:p>
        </p:txBody>
      </p:sp>
      <p:sp>
        <p:nvSpPr>
          <p:cNvPr id="256" name="Google Shape;256;p22"/>
          <p:cNvSpPr/>
          <p:nvPr/>
        </p:nvSpPr>
        <p:spPr>
          <a:xfrm>
            <a:off x="8542496" y="1335405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Whole numbers, counting</a:t>
            </a:r>
            <a:endParaRPr b="0" i="0" sz="95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439460" y="1614488"/>
            <a:ext cx="13751481" cy="3606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563047" y="1696045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Float (float)</a:t>
            </a:r>
            <a:endParaRPr b="0" i="0" sz="950" u="none" cap="none" strike="noStrike"/>
          </a:p>
        </p:txBody>
      </p:sp>
      <p:sp>
        <p:nvSpPr>
          <p:cNvPr id="259" name="Google Shape;259;p22"/>
          <p:cNvSpPr/>
          <p:nvPr/>
        </p:nvSpPr>
        <p:spPr>
          <a:xfrm>
            <a:off x="3042047" y="1696045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Immutable</a:t>
            </a:r>
            <a:endParaRPr b="0" i="0" sz="950" u="none" cap="none" strike="noStrike"/>
          </a:p>
        </p:txBody>
      </p:sp>
      <p:sp>
        <p:nvSpPr>
          <p:cNvPr id="260" name="Google Shape;260;p22"/>
          <p:cNvSpPr/>
          <p:nvPr/>
        </p:nvSpPr>
        <p:spPr>
          <a:xfrm>
            <a:off x="5792272" y="1696045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N/A</a:t>
            </a:r>
            <a:endParaRPr b="0" i="0" sz="950" u="none" cap="none" strike="noStrike"/>
          </a:p>
        </p:txBody>
      </p:sp>
      <p:sp>
        <p:nvSpPr>
          <p:cNvPr id="261" name="Google Shape;261;p22"/>
          <p:cNvSpPr/>
          <p:nvPr/>
        </p:nvSpPr>
        <p:spPr>
          <a:xfrm>
            <a:off x="8542496" y="1696045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Decimal numbers, scientific calculations</a:t>
            </a:r>
            <a:endParaRPr b="0" i="0" sz="95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439460" y="1975128"/>
            <a:ext cx="13751481" cy="3606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63047" y="2056686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String (str)</a:t>
            </a:r>
            <a:endParaRPr b="0" i="0" sz="950" u="none" cap="none" strike="noStrike"/>
          </a:p>
        </p:txBody>
      </p:sp>
      <p:sp>
        <p:nvSpPr>
          <p:cNvPr id="264" name="Google Shape;264;p22"/>
          <p:cNvSpPr/>
          <p:nvPr/>
        </p:nvSpPr>
        <p:spPr>
          <a:xfrm>
            <a:off x="3042047" y="205668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Immutable</a:t>
            </a:r>
            <a:endParaRPr b="0" i="0" sz="950" u="none" cap="none" strike="noStrike"/>
          </a:p>
        </p:txBody>
      </p:sp>
      <p:sp>
        <p:nvSpPr>
          <p:cNvPr id="265" name="Google Shape;265;p22"/>
          <p:cNvSpPr/>
          <p:nvPr/>
        </p:nvSpPr>
        <p:spPr>
          <a:xfrm>
            <a:off x="5792272" y="205668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Ordered</a:t>
            </a:r>
            <a:endParaRPr b="0" i="0" sz="950" u="none" cap="none" strike="noStrike"/>
          </a:p>
        </p:txBody>
      </p:sp>
      <p:sp>
        <p:nvSpPr>
          <p:cNvPr id="266" name="Google Shape;266;p22"/>
          <p:cNvSpPr/>
          <p:nvPr/>
        </p:nvSpPr>
        <p:spPr>
          <a:xfrm>
            <a:off x="8542496" y="2056686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Text data, sequences of characters</a:t>
            </a:r>
            <a:endParaRPr b="0" i="0" sz="950" u="none" cap="none" strike="noStrike"/>
          </a:p>
        </p:txBody>
      </p:sp>
      <p:sp>
        <p:nvSpPr>
          <p:cNvPr id="267" name="Google Shape;267;p22"/>
          <p:cNvSpPr/>
          <p:nvPr/>
        </p:nvSpPr>
        <p:spPr>
          <a:xfrm>
            <a:off x="439460" y="2335768"/>
            <a:ext cx="13751481" cy="3606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563047" y="2417326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List (list)</a:t>
            </a:r>
            <a:endParaRPr b="0" i="0" sz="950" u="none" cap="none" strike="noStrike"/>
          </a:p>
        </p:txBody>
      </p:sp>
      <p:sp>
        <p:nvSpPr>
          <p:cNvPr id="269" name="Google Shape;269;p22"/>
          <p:cNvSpPr/>
          <p:nvPr/>
        </p:nvSpPr>
        <p:spPr>
          <a:xfrm>
            <a:off x="3042047" y="241732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Mutable</a:t>
            </a:r>
            <a:endParaRPr b="0" i="0" sz="950" u="none" cap="none" strike="noStrike"/>
          </a:p>
        </p:txBody>
      </p:sp>
      <p:sp>
        <p:nvSpPr>
          <p:cNvPr id="270" name="Google Shape;270;p22"/>
          <p:cNvSpPr/>
          <p:nvPr/>
        </p:nvSpPr>
        <p:spPr>
          <a:xfrm>
            <a:off x="5792272" y="241732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Ordered</a:t>
            </a:r>
            <a:endParaRPr b="0" i="0" sz="950" u="none" cap="none" strike="noStrike"/>
          </a:p>
        </p:txBody>
      </p:sp>
      <p:sp>
        <p:nvSpPr>
          <p:cNvPr id="271" name="Google Shape;271;p22"/>
          <p:cNvSpPr/>
          <p:nvPr/>
        </p:nvSpPr>
        <p:spPr>
          <a:xfrm>
            <a:off x="8542496" y="2417326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Collections of items that can change, general-purpose sequences</a:t>
            </a:r>
            <a:endParaRPr b="0" i="0" sz="950" u="none" cap="none" strike="noStrike"/>
          </a:p>
        </p:txBody>
      </p:sp>
      <p:sp>
        <p:nvSpPr>
          <p:cNvPr id="272" name="Google Shape;272;p22"/>
          <p:cNvSpPr/>
          <p:nvPr/>
        </p:nvSpPr>
        <p:spPr>
          <a:xfrm>
            <a:off x="439460" y="2696408"/>
            <a:ext cx="13751481" cy="3606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63047" y="2777966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Tuple (tuple)</a:t>
            </a:r>
            <a:endParaRPr b="0" i="0" sz="950" u="none" cap="none" strike="noStrike"/>
          </a:p>
        </p:txBody>
      </p:sp>
      <p:sp>
        <p:nvSpPr>
          <p:cNvPr id="274" name="Google Shape;274;p22"/>
          <p:cNvSpPr/>
          <p:nvPr/>
        </p:nvSpPr>
        <p:spPr>
          <a:xfrm>
            <a:off x="3042047" y="277796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Immutable</a:t>
            </a:r>
            <a:endParaRPr b="0" i="0" sz="9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5792272" y="2777966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Ordered</a:t>
            </a:r>
            <a:endParaRPr b="0" i="0" sz="95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8542496" y="2777966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Fixed collections of related items, dictionary keys</a:t>
            </a:r>
            <a:endParaRPr b="0" i="0" sz="9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439460" y="3057049"/>
            <a:ext cx="13751481" cy="3606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563047" y="3138607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Dictionary (dict)</a:t>
            </a:r>
            <a:endParaRPr b="0" i="0" sz="950" u="none" cap="none" strike="noStrike"/>
          </a:p>
        </p:txBody>
      </p:sp>
      <p:sp>
        <p:nvSpPr>
          <p:cNvPr id="279" name="Google Shape;279;p22"/>
          <p:cNvSpPr/>
          <p:nvPr/>
        </p:nvSpPr>
        <p:spPr>
          <a:xfrm>
            <a:off x="3042047" y="313860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Mutable</a:t>
            </a:r>
            <a:endParaRPr b="0" i="0" sz="950" u="none" cap="none" strike="noStrike"/>
          </a:p>
        </p:txBody>
      </p:sp>
      <p:sp>
        <p:nvSpPr>
          <p:cNvPr id="280" name="Google Shape;280;p22"/>
          <p:cNvSpPr/>
          <p:nvPr/>
        </p:nvSpPr>
        <p:spPr>
          <a:xfrm>
            <a:off x="5792272" y="313860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Unordered</a:t>
            </a:r>
            <a:endParaRPr b="0" i="0" sz="950" u="none" cap="none" strike="noStrike"/>
          </a:p>
        </p:txBody>
      </p:sp>
      <p:sp>
        <p:nvSpPr>
          <p:cNvPr id="281" name="Google Shape;281;p22"/>
          <p:cNvSpPr/>
          <p:nvPr/>
        </p:nvSpPr>
        <p:spPr>
          <a:xfrm>
            <a:off x="8542496" y="3138607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Storing data in key-value pairs, fast lookups</a:t>
            </a:r>
            <a:endParaRPr b="0" i="0" sz="950" u="none" cap="none" strike="noStrike"/>
          </a:p>
        </p:txBody>
      </p:sp>
      <p:sp>
        <p:nvSpPr>
          <p:cNvPr id="282" name="Google Shape;282;p22"/>
          <p:cNvSpPr/>
          <p:nvPr/>
        </p:nvSpPr>
        <p:spPr>
          <a:xfrm>
            <a:off x="439460" y="3417689"/>
            <a:ext cx="13751481" cy="3606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563047" y="3499247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Set (set)</a:t>
            </a:r>
            <a:endParaRPr b="0" i="0" sz="950" u="none" cap="none" strike="noStrike"/>
          </a:p>
        </p:txBody>
      </p:sp>
      <p:sp>
        <p:nvSpPr>
          <p:cNvPr id="284" name="Google Shape;284;p22"/>
          <p:cNvSpPr/>
          <p:nvPr/>
        </p:nvSpPr>
        <p:spPr>
          <a:xfrm>
            <a:off x="3042047" y="349924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Mutable</a:t>
            </a:r>
            <a:endParaRPr b="0" i="0" sz="950" u="none" cap="none" strike="noStrike"/>
          </a:p>
        </p:txBody>
      </p:sp>
      <p:sp>
        <p:nvSpPr>
          <p:cNvPr id="285" name="Google Shape;285;p22"/>
          <p:cNvSpPr/>
          <p:nvPr/>
        </p:nvSpPr>
        <p:spPr>
          <a:xfrm>
            <a:off x="5792272" y="349924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Unordered</a:t>
            </a:r>
            <a:endParaRPr b="0" i="0" sz="950" u="none" cap="none" strike="noStrike"/>
          </a:p>
        </p:txBody>
      </p:sp>
      <p:sp>
        <p:nvSpPr>
          <p:cNvPr id="286" name="Google Shape;286;p22"/>
          <p:cNvSpPr/>
          <p:nvPr/>
        </p:nvSpPr>
        <p:spPr>
          <a:xfrm>
            <a:off x="8542496" y="3499247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Storing unique items, membership testing, mathematical set operations</a:t>
            </a:r>
            <a:endParaRPr b="0" i="0" sz="950" u="none" cap="none" strike="noStrike"/>
          </a:p>
        </p:txBody>
      </p:sp>
      <p:sp>
        <p:nvSpPr>
          <p:cNvPr id="287" name="Google Shape;287;p22"/>
          <p:cNvSpPr/>
          <p:nvPr/>
        </p:nvSpPr>
        <p:spPr>
          <a:xfrm>
            <a:off x="439460" y="3778329"/>
            <a:ext cx="13751481" cy="3606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563047" y="3859887"/>
            <a:ext cx="22246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Boolean (bool)</a:t>
            </a:r>
            <a:endParaRPr b="0" i="0" sz="950" u="none" cap="none" strike="noStrike"/>
          </a:p>
        </p:txBody>
      </p:sp>
      <p:sp>
        <p:nvSpPr>
          <p:cNvPr id="289" name="Google Shape;289;p22"/>
          <p:cNvSpPr/>
          <p:nvPr/>
        </p:nvSpPr>
        <p:spPr>
          <a:xfrm>
            <a:off x="3042047" y="385988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Immutable</a:t>
            </a:r>
            <a:endParaRPr b="0" i="0" sz="950" u="none" cap="none" strike="noStrike"/>
          </a:p>
        </p:txBody>
      </p:sp>
      <p:sp>
        <p:nvSpPr>
          <p:cNvPr id="290" name="Google Shape;290;p22"/>
          <p:cNvSpPr/>
          <p:nvPr/>
        </p:nvSpPr>
        <p:spPr>
          <a:xfrm>
            <a:off x="5792272" y="3859887"/>
            <a:ext cx="2495907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N/A</a:t>
            </a:r>
            <a:endParaRPr b="0" i="0" sz="950" u="none" cap="none" strike="noStrike"/>
          </a:p>
        </p:txBody>
      </p:sp>
      <p:sp>
        <p:nvSpPr>
          <p:cNvPr id="291" name="Google Shape;291;p22"/>
          <p:cNvSpPr/>
          <p:nvPr/>
        </p:nvSpPr>
        <p:spPr>
          <a:xfrm>
            <a:off x="8542496" y="3859887"/>
            <a:ext cx="5525095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Logical operations, conditional statements (True/False)</a:t>
            </a:r>
            <a:endParaRPr b="0" i="0" sz="950" u="none" cap="none" strike="noStrike"/>
          </a:p>
        </p:txBody>
      </p:sp>
      <p:sp>
        <p:nvSpPr>
          <p:cNvPr id="292" name="Google Shape;292;p22"/>
          <p:cNvSpPr/>
          <p:nvPr/>
        </p:nvSpPr>
        <p:spPr>
          <a:xfrm>
            <a:off x="431840" y="4285417"/>
            <a:ext cx="13766721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Choosing the correct data type for your variables and collections is a critical design decision. It impacts not only the efficiency and performance of your Python programs but also their readability and maintainability. A deep understanding of these fundamental building blocks empowers you to write more robust and effective code.</a:t>
            </a:r>
            <a:endParaRPr b="0" i="0" sz="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863798" y="2541389"/>
            <a:ext cx="12341543" cy="154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9700"/>
              <a:buFont typeface="Merriweather"/>
              <a:buNone/>
            </a:pPr>
            <a:r>
              <a:rPr b="1" i="0" lang="en-US" sz="97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Data Types</a:t>
            </a:r>
            <a:endParaRPr b="0" i="0" sz="97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863798" y="4454247"/>
            <a:ext cx="12902803" cy="1233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850"/>
              <a:buFont typeface="Merriweather"/>
              <a:buNone/>
            </a:pPr>
            <a:r>
              <a:rPr b="0" i="0" lang="en-US" sz="3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Understanding the Building Blocks of Python Programming</a:t>
            </a:r>
            <a:endParaRPr b="0" i="0" sz="3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94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0" y="0"/>
            <a:ext cx="14630400" cy="9450824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24007" y="490299"/>
            <a:ext cx="4629269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b="0" i="0" lang="en-US" sz="35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What are Data Types?</a:t>
            </a:r>
            <a:endParaRPr b="0" i="0" sz="35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624007" y="1314926"/>
            <a:ext cx="13382387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 Python, data types are essential classifications that categorize different kinds of data values. They provide a blueprint for how Python should interpret, store, and interact with the data you use in your programs.</a:t>
            </a:r>
            <a:endParaRPr b="0" i="0" sz="14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624007" y="2246114"/>
            <a:ext cx="6473785" cy="855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Interpretation: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They determine how values are read and understood by the interpreter (e.g., as text, whole numbers, decimal numbers, or true/false statements).</a:t>
            </a:r>
            <a:endParaRPr b="0" i="0" sz="14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624007" y="3163967"/>
            <a:ext cx="6473785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Storage: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Data types influence the amount of memory allocated for a variable, optimizing resource usage.</a:t>
            </a:r>
            <a:endParaRPr b="0" i="0" sz="14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624007" y="3796665"/>
            <a:ext cx="6473785" cy="855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Operations: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They dictate which operations (like arithmetic, string concatenation, or logical comparisons) can be performed on the data without causing errors.</a:t>
            </a:r>
            <a:endParaRPr b="0" i="0" sz="14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24007" y="4714518"/>
            <a:ext cx="6473785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Validation:</a:t>
            </a: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Proper use of data types helps maintain data integrity and prevents unexpected behavior or type-related errors in your code.</a:t>
            </a:r>
            <a:endParaRPr b="0" i="0" sz="1400" u="none" cap="none" strike="noStrike"/>
          </a:p>
        </p:txBody>
      </p:sp>
      <p:pic>
        <p:nvPicPr>
          <p:cNvPr descr="preencoded.png" id="91" name="Google Shape;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0228" y="2286238"/>
            <a:ext cx="6473785" cy="647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9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0" y="0"/>
            <a:ext cx="14630400" cy="899160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565190" y="444103"/>
            <a:ext cx="5260181" cy="50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150"/>
              <a:buFont typeface="Merriweather"/>
              <a:buNone/>
            </a:pPr>
            <a:r>
              <a:rPr b="0" i="0" lang="en-US" sz="31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Numbers: Integers &amp; Floats</a:t>
            </a:r>
            <a:endParaRPr b="0" i="0" sz="31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565190" y="1190863"/>
            <a:ext cx="13500021" cy="258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handles numerical data through two primary types: </a:t>
            </a:r>
            <a:r>
              <a:rPr b="1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Integers</a:t>
            </a: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Floats</a:t>
            </a: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 Understanding their differences is crucial for accurate calculations and data manipulation.</a:t>
            </a:r>
            <a:endParaRPr b="0" i="0" sz="12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565190" y="1792486"/>
            <a:ext cx="2018824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550"/>
              <a:buFont typeface="Merriweather"/>
              <a:buNone/>
            </a:pPr>
            <a:r>
              <a:rPr b="0" i="0" lang="en-US" sz="15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Integers (int)</a:t>
            </a:r>
            <a:endParaRPr b="0" i="0" sz="15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565190" y="2206347"/>
            <a:ext cx="6553081" cy="775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Integers represent whole numbers, positive or negative, without decimal points. They have unlimited precision, meaning they can store arbitrarily large or small whole numbers.</a:t>
            </a:r>
            <a:endParaRPr b="0" i="0" sz="12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565190" y="3163491"/>
            <a:ext cx="6553081" cy="1017627"/>
          </a:xfrm>
          <a:prstGeom prst="roundRect">
            <a:avLst>
              <a:gd fmla="val 666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57213" y="3163491"/>
            <a:ext cx="6569035" cy="1017627"/>
          </a:xfrm>
          <a:prstGeom prst="roundRect">
            <a:avLst>
              <a:gd fmla="val 23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718661" y="3284577"/>
            <a:ext cx="6246138" cy="775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x = 42temperature = -15year = 2024</a:t>
            </a:r>
            <a:endParaRPr b="0" i="0" sz="12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565190" y="4362807"/>
            <a:ext cx="2018824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550"/>
              <a:buFont typeface="Merriweather"/>
              <a:buNone/>
            </a:pPr>
            <a:r>
              <a:rPr b="0" i="0" lang="en-US" sz="15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Floats (float)</a:t>
            </a:r>
            <a:endParaRPr b="0" i="0" sz="15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565190" y="4776668"/>
            <a:ext cx="6553081" cy="775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Floats represent real numbers, including those with fractional parts. They are stored using a fixed amount of memory, which means they have limited precision, potentially leading to small rounding errors in very complex calculations.</a:t>
            </a:r>
            <a:endParaRPr b="0" i="0" sz="12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565190" y="5733812"/>
            <a:ext cx="6553081" cy="1017627"/>
          </a:xfrm>
          <a:prstGeom prst="roundRect">
            <a:avLst>
              <a:gd fmla="val 666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57213" y="5733812"/>
            <a:ext cx="6569035" cy="1017627"/>
          </a:xfrm>
          <a:prstGeom prst="roundRect">
            <a:avLst>
              <a:gd fmla="val 23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18661" y="5854898"/>
            <a:ext cx="6246138" cy="775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y = 3.14price = 19.99pi_approx = 22/7</a:t>
            </a:r>
            <a:endParaRPr b="0" i="0" sz="1250" u="none" cap="none" strike="noStrike"/>
          </a:p>
        </p:txBody>
      </p:sp>
      <p:pic>
        <p:nvPicPr>
          <p:cNvPr descr="preencoded.png"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749" y="1812727"/>
            <a:ext cx="6553081" cy="655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0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74238" y="451247"/>
            <a:ext cx="4102298" cy="512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200"/>
              <a:buFont typeface="Merriweather"/>
              <a:buNone/>
            </a:pPr>
            <a:r>
              <a:rPr b="0" i="0" lang="en-US" sz="3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Strings: Text Data</a:t>
            </a:r>
            <a:endParaRPr b="0" i="0" sz="32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574238" y="1210151"/>
            <a:ext cx="13481923" cy="524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Strings are fundamental data types used to represent text. In Python, a string is a sequence of characters enclosed in single, double, or triple quotes. They are immutable, meaning once created, their content cannot be changed.</a:t>
            </a:r>
            <a:endParaRPr b="0" i="0" sz="12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574238" y="2083594"/>
            <a:ext cx="2051090" cy="256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Creating Strings</a:t>
            </a:r>
            <a:endParaRPr b="0" i="0" sz="16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574238" y="2524482"/>
            <a:ext cx="7928967" cy="1295638"/>
          </a:xfrm>
          <a:prstGeom prst="roundRect">
            <a:avLst>
              <a:gd fmla="val 5319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566142" y="2524482"/>
            <a:ext cx="7945160" cy="1295638"/>
          </a:xfrm>
          <a:prstGeom prst="roundRect">
            <a:avLst>
              <a:gd fmla="val 1900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730210" y="2647474"/>
            <a:ext cx="7617023" cy="1049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name = "Python"message = 'Hello World!'multiline_text = """This is amulti-line string."""</a:t>
            </a:r>
            <a:endParaRPr b="0" i="0" sz="12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574238" y="4004667"/>
            <a:ext cx="2175391" cy="256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String Operations</a:t>
            </a:r>
            <a:endParaRPr b="0" i="0" sz="16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574238" y="4425077"/>
            <a:ext cx="7928967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1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Concatenation:</a:t>
            </a: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Joining two or more strings together.</a:t>
            </a:r>
            <a:endParaRPr b="0" i="0" sz="12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574238" y="4744879"/>
            <a:ext cx="7928967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1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Slicing:</a:t>
            </a: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Extracting a portion (substring) of a string.</a:t>
            </a:r>
            <a:endParaRPr b="0" i="0" sz="125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574238" y="5064681"/>
            <a:ext cx="7928967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Merriweather"/>
              <a:buNone/>
            </a:pPr>
            <a:r>
              <a:rPr b="1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Length:</a:t>
            </a:r>
            <a:r>
              <a:rPr b="0" i="0" lang="en-US" sz="12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Determining the number of characters in a string.</a:t>
            </a:r>
            <a:endParaRPr b="0" i="0" sz="12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574238" y="5511641"/>
            <a:ext cx="7928967" cy="2082879"/>
          </a:xfrm>
          <a:prstGeom prst="roundRect">
            <a:avLst>
              <a:gd fmla="val 3309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66142" y="5511641"/>
            <a:ext cx="7945160" cy="2082879"/>
          </a:xfrm>
          <a:prstGeom prst="roundRect">
            <a:avLst>
              <a:gd fmla="val 1182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30210" y="5634633"/>
            <a:ext cx="7617023" cy="1836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Concatenationgreeting = "Hello" + " " + "Python" # "Hello Python"# Slicingword = "Programming"first_three = word[0:3] # "Pro"last_four = word[-4:]   # "ging"</a:t>
            </a:r>
            <a:endParaRPr b="0" i="0" sz="1250" u="none" cap="none" strike="noStrike"/>
          </a:p>
        </p:txBody>
      </p:sp>
      <p:pic>
        <p:nvPicPr>
          <p:cNvPr descr="preencoded.png"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1114" y="2104073"/>
            <a:ext cx="5152549" cy="515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86489" y="384810"/>
            <a:ext cx="4240530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700"/>
              <a:buFont typeface="Merriweather"/>
              <a:buNone/>
            </a:pPr>
            <a:r>
              <a:rPr b="0" i="0" lang="en-US" sz="27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Lists: Ordered Collections</a:t>
            </a:r>
            <a:endParaRPr b="0" i="0" sz="27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486489" y="1027628"/>
            <a:ext cx="13657421" cy="222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Lists are versatile, ordered, and mutable collections that can hold items of various data types. They are fundamental for storing sequences of data in Python.</a:t>
            </a:r>
            <a:endParaRPr b="0" i="0" sz="10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486489" y="1545312"/>
            <a:ext cx="1737598" cy="217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350"/>
              <a:buFont typeface="Merriweather"/>
              <a:buNone/>
            </a:pPr>
            <a:r>
              <a:rPr b="0" i="0" lang="en-US" sz="13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a List?</a:t>
            </a:r>
            <a:endParaRPr b="0" i="0" sz="13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486489" y="1901309"/>
            <a:ext cx="7358896" cy="444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Unlike strings, lists are </a:t>
            </a: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mutable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meaning their contents can be changed after creation. Each item in a list has an index, starting from </a:t>
            </a:r>
            <a:r>
              <a:rPr b="0" i="0" lang="en-US" sz="10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which defines its position.</a:t>
            </a:r>
            <a:endParaRPr b="0" i="0" sz="10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486489" y="2502456"/>
            <a:ext cx="7358896" cy="1097994"/>
          </a:xfrm>
          <a:prstGeom prst="roundRect">
            <a:avLst>
              <a:gd fmla="val 5317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79584" y="2502456"/>
            <a:ext cx="7372707" cy="1097994"/>
          </a:xfrm>
          <a:prstGeom prst="roundRect">
            <a:avLst>
              <a:gd fmla="val 1899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18530" y="2606635"/>
            <a:ext cx="7094815" cy="889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Example of a listfruits = ["apple", "banana", "cherry", "date"]numbers = [1, 2, 3, 4]mixed_list = ["text", 123, 3.14, True]</a:t>
            </a:r>
            <a:endParaRPr b="0" i="0" sz="10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486489" y="3756779"/>
            <a:ext cx="1737598" cy="217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350"/>
              <a:buFont typeface="Merriweather"/>
              <a:buNone/>
            </a:pPr>
            <a:r>
              <a:rPr b="0" i="0" lang="en-US" sz="13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List Operations</a:t>
            </a:r>
            <a:endParaRPr b="0" i="0" sz="13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486489" y="4112776"/>
            <a:ext cx="7358896" cy="222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Indexing: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Access individual elements using their position.</a:t>
            </a:r>
            <a:endParaRPr b="0" i="0" sz="10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486489" y="4383762"/>
            <a:ext cx="7358896" cy="222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Slicing: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Extract a portion of the list (a sub-list).</a:t>
            </a:r>
            <a:endParaRPr b="0" i="0" sz="105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486489" y="4654748"/>
            <a:ext cx="7358896" cy="222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Methods: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Modify the list directly (e.g., adding, removing, or reordering elements).</a:t>
            </a:r>
            <a:endParaRPr b="0" i="0" sz="10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486489" y="5033486"/>
            <a:ext cx="7358896" cy="2654856"/>
          </a:xfrm>
          <a:prstGeom prst="roundRect">
            <a:avLst>
              <a:gd fmla="val 2199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479584" y="5033486"/>
            <a:ext cx="7372707" cy="2654856"/>
          </a:xfrm>
          <a:prstGeom prst="roundRect">
            <a:avLst>
              <a:gd fmla="val 785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618530" y="5137666"/>
            <a:ext cx="7094815" cy="24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Indexingfirst_fruit = fruits[0]  # "apple"last_fruit = fruits[-1]   # "date"# Slicingsome_fruits = fruits[1:3] # ["banana", "cherry"]# Methodsfruits.append("elderberry") # Adds to endfruits.remove("apple")      # Removes "apple"numbers.sort()              # Sorts the list</a:t>
            </a:r>
            <a:endParaRPr b="0" i="0" sz="105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2095" y="1562695"/>
            <a:ext cx="5959316" cy="595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037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0" y="0"/>
            <a:ext cx="14630400" cy="10375106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431840" y="339328"/>
            <a:ext cx="4412218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Tuples: Immutable Sequences</a:t>
            </a:r>
            <a:endParaRPr b="0" i="0" sz="24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431840" y="909876"/>
            <a:ext cx="13766721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Tuples are ordered collections of items, very similar to lists. The key distinction is their </a:t>
            </a: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immutability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: once a tuple is created, its elements cannot be changed, added, or removed. This makes tuples ideal for data that should remain constant throughout a program's execution.</a:t>
            </a:r>
            <a:endParaRPr b="0" i="0" sz="9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431840" y="1567101"/>
            <a:ext cx="154269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200"/>
              <a:buFont typeface="Merriweather"/>
              <a:buNone/>
            </a:pPr>
            <a:r>
              <a:rPr b="0" i="0" lang="en-US" sz="1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Tuples</a:t>
            </a:r>
            <a:endParaRPr b="0" i="0" sz="12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431840" y="1883331"/>
            <a:ext cx="743616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Tuples are defined using parentheses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elements are separated by commas. They can hold items of various data types, just like lists.</a:t>
            </a:r>
            <a:endParaRPr b="0" i="0" sz="9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431840" y="2417207"/>
            <a:ext cx="7436168" cy="777597"/>
          </a:xfrm>
          <a:prstGeom prst="roundRect">
            <a:avLst>
              <a:gd fmla="val 666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25768" y="2417207"/>
            <a:ext cx="7448312" cy="777597"/>
          </a:xfrm>
          <a:prstGeom prst="roundRect">
            <a:avLst>
              <a:gd fmla="val 23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49116" y="2509718"/>
            <a:ext cx="7201614" cy="59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coordinates = (10, 20)colors = ("red", "green", "blue")mixed_tuple = ("Python", 3.14, True)</a:t>
            </a:r>
            <a:endParaRPr b="0" i="0" sz="9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431840" y="3333631"/>
            <a:ext cx="154269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200"/>
              <a:buFont typeface="Merriweather"/>
              <a:buNone/>
            </a:pPr>
            <a:r>
              <a:rPr b="0" i="0" lang="en-US" sz="1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When to Use Tuples</a:t>
            </a:r>
            <a:endParaRPr b="0" i="0" sz="12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431840" y="3649861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Fixed Collections: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For data that should not change, such as configuration settings or database records.</a:t>
            </a:r>
            <a:endParaRPr b="0" i="0" sz="9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431840" y="3890486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Dictionary Keys: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Tuples can be used as keys in dictionaries because of their immutability (lists cannot).</a:t>
            </a:r>
            <a:endParaRPr b="0" i="0" sz="9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431840" y="4131112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 Returns: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Functions often return multiple values as a tuple, which can then be unpacked.</a:t>
            </a:r>
            <a:endParaRPr b="0" i="0" sz="9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431840" y="4371737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Tuples are generally more memory efficient and slightly faster than lists for iteration over elements.</a:t>
            </a:r>
            <a:endParaRPr b="0" i="0" sz="950" u="none" cap="none" strike="noStrike"/>
          </a:p>
        </p:txBody>
      </p:sp>
      <p:pic>
        <p:nvPicPr>
          <p:cNvPr descr="preencoded.png" id="174" name="Google Shape;1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6617" y="1582579"/>
            <a:ext cx="6029444" cy="60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8176617" y="7750850"/>
            <a:ext cx="602944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immutability ensures data integrity and makes tuples hashable, allowing them to be used in contexts where an unchanging value is required.</a:t>
            </a:r>
            <a:endParaRPr b="0" i="0" sz="9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8176617" y="8269248"/>
            <a:ext cx="154269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200"/>
              <a:buFont typeface="Merriweather"/>
              <a:buNone/>
            </a:pPr>
            <a:r>
              <a:rPr b="0" i="0" lang="en-US" sz="1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Tuple Unpacking</a:t>
            </a:r>
            <a:endParaRPr b="0" i="0" sz="12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8176617" y="8585478"/>
            <a:ext cx="6029444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convenient feature allowing you to assign elements of a tuple to multiple variables at once.</a:t>
            </a:r>
            <a:endParaRPr b="0" i="0" sz="9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8176617" y="8921829"/>
            <a:ext cx="6029444" cy="975122"/>
          </a:xfrm>
          <a:prstGeom prst="roundRect">
            <a:avLst>
              <a:gd fmla="val 531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8170545" y="8921829"/>
            <a:ext cx="6041588" cy="975122"/>
          </a:xfrm>
          <a:prstGeom prst="roundRect">
            <a:avLst>
              <a:gd fmla="val 1898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8293894" y="9014341"/>
            <a:ext cx="579489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point = (5, 10)x, y = point  # x is 5, y is 10name, age, city = ("Alice", 30, "New York")</a:t>
            </a:r>
            <a:endParaRPr b="0" i="0" sz="9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57559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0" y="0"/>
            <a:ext cx="14630400" cy="8575596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74107" y="372428"/>
            <a:ext cx="4677370" cy="423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650"/>
              <a:buFont typeface="Merriweather"/>
              <a:buNone/>
            </a:pPr>
            <a:r>
              <a:rPr b="0" i="0" lang="en-US" sz="26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Dictionaries: Key-Value Pairs</a:t>
            </a:r>
            <a:endParaRPr b="0" i="0" sz="26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474107" y="998815"/>
            <a:ext cx="13682186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Dictionaries are Python's highly flexible and powerful data structures for storing data in </a:t>
            </a: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key-value pairs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 They are </a:t>
            </a: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unordered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mutable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, allowing for efficient retrieval and modification of data.</a:t>
            </a:r>
            <a:endParaRPr b="0" i="0" sz="10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474107" y="1503283"/>
            <a:ext cx="1725930" cy="211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300"/>
              <a:buFont typeface="Merriweather"/>
              <a:buNone/>
            </a:pPr>
            <a:r>
              <a:rPr b="0" i="0" lang="en-US" sz="13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a Dictionary?</a:t>
            </a:r>
            <a:endParaRPr b="0" i="0" sz="13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474107" y="1850231"/>
            <a:ext cx="7376398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Each value in a dictionary is associated with a unique key, which acts as its identifier. Keys must be immutable (like strings or tuples), while values can be any data type.</a:t>
            </a:r>
            <a:endParaRPr b="0" i="0" sz="10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474107" y="2436019"/>
            <a:ext cx="7376398" cy="1503283"/>
          </a:xfrm>
          <a:prstGeom prst="roundRect">
            <a:avLst>
              <a:gd fmla="val 3785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467439" y="2436019"/>
            <a:ext cx="7389733" cy="1503283"/>
          </a:xfrm>
          <a:prstGeom prst="roundRect">
            <a:avLst>
              <a:gd fmla="val 1352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602813" y="2537579"/>
            <a:ext cx="7118985" cy="13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Example of a dictionarystudent = {    "name": "John",    "age": 20,    "grade": "A"}</a:t>
            </a:r>
            <a:endParaRPr b="0" i="0" sz="10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474107" y="4091702"/>
            <a:ext cx="2153722" cy="211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300"/>
              <a:buFont typeface="Merriweather"/>
              <a:buNone/>
            </a:pPr>
            <a:r>
              <a:rPr b="0" i="0" lang="en-US" sz="13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Dictionary Operations</a:t>
            </a:r>
            <a:endParaRPr b="0" i="0" sz="13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474107" y="4438650"/>
            <a:ext cx="7376398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Accessing Values: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Retrieve a value using its corresponding key.</a:t>
            </a:r>
            <a:endParaRPr b="0" i="0" sz="105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474107" y="4702731"/>
            <a:ext cx="7376398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Adding/Updating: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Add new key-value pairs or change existing values.</a:t>
            </a:r>
            <a:endParaRPr b="0" i="0" sz="10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474107" y="4966811"/>
            <a:ext cx="7376398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1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Removing:</a:t>
            </a: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Delete key-value pairs from the dictionary.</a:t>
            </a:r>
            <a:endParaRPr b="0" i="0" sz="10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474107" y="5335905"/>
            <a:ext cx="7376398" cy="2153364"/>
          </a:xfrm>
          <a:prstGeom prst="roundRect">
            <a:avLst>
              <a:gd fmla="val 2642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467439" y="5335905"/>
            <a:ext cx="7389733" cy="2153364"/>
          </a:xfrm>
          <a:prstGeom prst="roundRect">
            <a:avLst>
              <a:gd fmla="val 944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602813" y="5437465"/>
            <a:ext cx="7118985" cy="1950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Accessingstudent_name = student["name"] # "John"# Adding/Updatingstudent["major"] = "Computer Science"student["age"] = 21 # Updates age# Removingdel student["grade"]</a:t>
            </a:r>
            <a:endParaRPr b="0" i="0" sz="1050" u="none" cap="none" strike="noStrike"/>
          </a:p>
        </p:txBody>
      </p:sp>
      <p:pic>
        <p:nvPicPr>
          <p:cNvPr descr="preencoded.png"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643" y="1520309"/>
            <a:ext cx="5975152" cy="5975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8188643" y="7647861"/>
            <a:ext cx="597515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50"/>
              <a:buFont typeface="Merriweather"/>
              <a:buNone/>
            </a:pPr>
            <a:r>
              <a:rPr b="0" i="0" lang="en-US" sz="10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Dictionaries allow for quick data lookups using distinct keys, making them ideal for mapping information like user profiles, configuration settings, or data records.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55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0" y="0"/>
            <a:ext cx="14630400" cy="15574089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431840" y="339328"/>
            <a:ext cx="5799415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b="0" i="0" lang="en-US" sz="24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Sets &amp; Booleans: Unique Values &amp; Logic</a:t>
            </a:r>
            <a:endParaRPr b="0" i="0" sz="240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431840" y="909876"/>
            <a:ext cx="13766721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provides specialized data types for managing unique collections and for handling logical conditions. Understanding Sets and Booleans is crucial for data integrity and control flow.</a:t>
            </a:r>
            <a:endParaRPr b="0" i="0" sz="9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431840" y="1369576"/>
            <a:ext cx="3879532" cy="23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450"/>
              <a:buFont typeface="Merriweather"/>
              <a:buNone/>
            </a:pPr>
            <a:r>
              <a:rPr b="0" i="0" lang="en-US" sz="14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Sets: Unordered Collections of Unique Items</a:t>
            </a:r>
            <a:endParaRPr b="0" i="0" sz="14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431840" y="1724263"/>
            <a:ext cx="743616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Sets are unordered collections of unique elements. This means a set cannot have duplicate items. They are mutable, allowing items to be added or removed.</a:t>
            </a:r>
            <a:endParaRPr b="0" i="0" sz="9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431840" y="2258139"/>
            <a:ext cx="7436168" cy="777597"/>
          </a:xfrm>
          <a:prstGeom prst="roundRect">
            <a:avLst>
              <a:gd fmla="val 666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425768" y="2258139"/>
            <a:ext cx="7448312" cy="777597"/>
          </a:xfrm>
          <a:prstGeom prst="roundRect">
            <a:avLst>
              <a:gd fmla="val 23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549116" y="2350651"/>
            <a:ext cx="7201614" cy="59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Creating a Setcolors = {"red", "green", "blue"}numbers = {1, 2, 3, 2, 1} # Becomes {1, 2, 3}</a:t>
            </a:r>
            <a:endParaRPr b="0" i="0" sz="9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431840" y="3174563"/>
            <a:ext cx="154269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200"/>
              <a:buFont typeface="Merriweather"/>
              <a:buNone/>
            </a:pPr>
            <a:r>
              <a:rPr b="0" i="0" lang="en-US" sz="1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Set Operations</a:t>
            </a:r>
            <a:endParaRPr b="0" i="0" sz="120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431840" y="3490793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Union (|):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Combines all unique elements from both sets.</a:t>
            </a:r>
            <a:endParaRPr b="0" i="0" sz="95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431840" y="3731419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Intersection (&amp;):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Returns elements common to both sets.</a:t>
            </a:r>
            <a:endParaRPr b="0" i="0" sz="9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431840" y="3972044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Difference (-):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Returns elements in the first set but not in the second.</a:t>
            </a:r>
            <a:endParaRPr b="0" i="0" sz="9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431840" y="4308396"/>
            <a:ext cx="7436168" cy="1370171"/>
          </a:xfrm>
          <a:prstGeom prst="roundRect">
            <a:avLst>
              <a:gd fmla="val 3783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425768" y="4308396"/>
            <a:ext cx="7448312" cy="1370171"/>
          </a:xfrm>
          <a:prstGeom prst="roundRect">
            <a:avLst>
              <a:gd fmla="val 135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549116" y="4400907"/>
            <a:ext cx="7201614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A = {1, 2, 3, 4}B = {3, 4, 5, 6}union_set = A | B         # {1, 2, 3, 4, 5, 6}intersection_set = A &amp; B  # {3, 4}difference_set = A - B    # {1, 2}</a:t>
            </a:r>
            <a:endParaRPr b="0" i="0" sz="950" u="none" cap="none" strike="noStrike"/>
          </a:p>
        </p:txBody>
      </p:sp>
      <p:pic>
        <p:nvPicPr>
          <p:cNvPr descr="preencoded.png" id="225" name="Google Shape;2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6617" y="1385054"/>
            <a:ext cx="6029444" cy="60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8176617" y="7553325"/>
            <a:ext cx="602944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Sets are highly efficient for membership testing and for eliminating duplicate entries from other collections.</a:t>
            </a:r>
            <a:endParaRPr b="0" i="0" sz="95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431840" y="8259859"/>
            <a:ext cx="13766721" cy="22979"/>
          </a:xfrm>
          <a:prstGeom prst="rect">
            <a:avLst/>
          </a:prstGeom>
          <a:solidFill>
            <a:srgbClr val="E2E6E9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431840" y="8544997"/>
            <a:ext cx="3077528" cy="23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450"/>
              <a:buFont typeface="Merriweather"/>
              <a:buNone/>
            </a:pPr>
            <a:r>
              <a:rPr b="0" i="0" lang="en-US" sz="14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Booleans: The Foundation of Logic</a:t>
            </a:r>
            <a:endParaRPr b="0" i="0" sz="1450" u="none" cap="none" strike="noStrike"/>
          </a:p>
        </p:txBody>
      </p:sp>
      <p:sp>
        <p:nvSpPr>
          <p:cNvPr id="229" name="Google Shape;229;p21"/>
          <p:cNvSpPr/>
          <p:nvPr/>
        </p:nvSpPr>
        <p:spPr>
          <a:xfrm>
            <a:off x="431840" y="8899684"/>
            <a:ext cx="743616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Booleans represent one of two values: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or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 They are fundamental for controlling the flow of a program through conditional statements and loops.</a:t>
            </a:r>
            <a:endParaRPr b="0" i="0" sz="9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431840" y="9433560"/>
            <a:ext cx="7436168" cy="1567696"/>
          </a:xfrm>
          <a:prstGeom prst="roundRect">
            <a:avLst>
              <a:gd fmla="val 330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425768" y="9433560"/>
            <a:ext cx="7448312" cy="1567696"/>
          </a:xfrm>
          <a:prstGeom prst="roundRect">
            <a:avLst>
              <a:gd fmla="val 11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49116" y="9526072"/>
            <a:ext cx="7201614" cy="1382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# Boolean valuesis_active = Truehas_permission = False# Comparison resulting in a Booleanis_greater = (10 &gt; 5)   # Trueis_equal = (5 == 5)     # True</a:t>
            </a:r>
            <a:endParaRPr b="0" i="0" sz="950" u="none" cap="none" strike="noStrike"/>
          </a:p>
        </p:txBody>
      </p:sp>
      <p:sp>
        <p:nvSpPr>
          <p:cNvPr id="233" name="Google Shape;233;p21"/>
          <p:cNvSpPr/>
          <p:nvPr/>
        </p:nvSpPr>
        <p:spPr>
          <a:xfrm>
            <a:off x="431840" y="11140083"/>
            <a:ext cx="154269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200"/>
              <a:buFont typeface="Merriweather"/>
              <a:buNone/>
            </a:pPr>
            <a:r>
              <a:rPr b="0" i="0" lang="en-US" sz="12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Boolean Operations</a:t>
            </a:r>
            <a:endParaRPr b="0" i="0" sz="1200" u="none" cap="none" strike="noStrike"/>
          </a:p>
        </p:txBody>
      </p:sp>
      <p:sp>
        <p:nvSpPr>
          <p:cNvPr id="234" name="Google Shape;234;p21"/>
          <p:cNvSpPr/>
          <p:nvPr/>
        </p:nvSpPr>
        <p:spPr>
          <a:xfrm>
            <a:off x="431840" y="11456313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AND (and):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if both operands are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0" i="0" sz="950" u="none" cap="none" strike="noStrike"/>
          </a:p>
        </p:txBody>
      </p:sp>
      <p:sp>
        <p:nvSpPr>
          <p:cNvPr id="235" name="Google Shape;235;p21"/>
          <p:cNvSpPr/>
          <p:nvPr/>
        </p:nvSpPr>
        <p:spPr>
          <a:xfrm>
            <a:off x="431840" y="11696938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 (or):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if at least one operand is </a:t>
            </a: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0" i="0" sz="9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431840" y="11937563"/>
            <a:ext cx="7436168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1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NOT (not):</a:t>
            </a: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Inverts the Boolean value.</a:t>
            </a:r>
            <a:endParaRPr b="0" i="0" sz="950" u="none" cap="none" strike="noStrike"/>
          </a:p>
        </p:txBody>
      </p:sp>
      <p:sp>
        <p:nvSpPr>
          <p:cNvPr id="237" name="Google Shape;237;p21"/>
          <p:cNvSpPr/>
          <p:nvPr/>
        </p:nvSpPr>
        <p:spPr>
          <a:xfrm>
            <a:off x="431840" y="12273915"/>
            <a:ext cx="7436168" cy="777597"/>
          </a:xfrm>
          <a:prstGeom prst="roundRect">
            <a:avLst>
              <a:gd fmla="val 6666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25768" y="12273915"/>
            <a:ext cx="7448312" cy="777597"/>
          </a:xfrm>
          <a:prstGeom prst="roundRect">
            <a:avLst>
              <a:gd fmla="val 2381" name="adj"/>
            </a:avLst>
          </a:prstGeom>
          <a:solidFill>
            <a:srgbClr val="1622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49116" y="12366427"/>
            <a:ext cx="7201614" cy="59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  <a:cs typeface="Consolas"/>
                <a:sym typeface="Consolas"/>
              </a:rPr>
              <a:t>result_and = True and False  # Falseresult_or = True or False    # Trueresult_not = not True        # False</a:t>
            </a:r>
            <a:endParaRPr b="0" i="0" sz="950" u="none" cap="none" strike="noStrike"/>
          </a:p>
        </p:txBody>
      </p:sp>
      <p:pic>
        <p:nvPicPr>
          <p:cNvPr descr="preencoded.png" id="240" name="Google Shape;2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617" y="8560475"/>
            <a:ext cx="6029444" cy="60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8176617" y="14728746"/>
            <a:ext cx="602944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50"/>
              <a:buFont typeface="Merriweather"/>
              <a:buNone/>
            </a:pPr>
            <a:r>
              <a:rPr b="0" i="0" lang="en-US" sz="9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Booleans are crucial for decision-making in programming, enabling code to execute different paths based on conditions.</a:t>
            </a:r>
            <a:endParaRPr b="0" i="0" sz="9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